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59" r:id="rId8"/>
    <p:sldId id="261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8" r:id="rId18"/>
    <p:sldId id="279" r:id="rId19"/>
    <p:sldId id="273" r:id="rId20"/>
    <p:sldId id="272" r:id="rId21"/>
    <p:sldId id="274" r:id="rId22"/>
    <p:sldId id="275" r:id="rId23"/>
    <p:sldId id="276" r:id="rId24"/>
    <p:sldId id="277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des parents bénévoles – natation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Dsden</a:t>
            </a:r>
            <a:r>
              <a:rPr lang="fr-FR" dirty="0" smtClean="0"/>
              <a:t> du </a:t>
            </a:r>
            <a:r>
              <a:rPr lang="fr-FR" dirty="0" err="1" smtClean="0"/>
              <a:t>doubs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7"/>
            <a:ext cx="4062549" cy="16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Aucun enfant dans l’eau sans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200" dirty="0" smtClean="0"/>
              <a:t>le </a:t>
            </a:r>
            <a:r>
              <a:rPr lang="fr-FR" sz="2200" dirty="0" err="1" smtClean="0"/>
              <a:t>mns</a:t>
            </a:r>
            <a:r>
              <a:rPr lang="fr-FR" sz="2200" dirty="0" smtClean="0"/>
              <a:t> chargé de la surveillance du bassin à son poste</a:t>
            </a:r>
          </a:p>
          <a:p>
            <a:pPr algn="just">
              <a:spcBef>
                <a:spcPts val="2000"/>
              </a:spcBef>
              <a:buClr>
                <a:srgbClr val="000000"/>
              </a:buClr>
              <a:buSzPct val="90000"/>
              <a:defRPr/>
            </a:pPr>
            <a:r>
              <a:rPr lang="fr-FR" altLang="fr-FR" sz="2200" dirty="0" smtClean="0"/>
              <a:t>L’enseignant au bord du bassin, en charge réelle de surveillance</a:t>
            </a:r>
          </a:p>
          <a:p>
            <a:pPr algn="just">
              <a:spcBef>
                <a:spcPts val="2000"/>
              </a:spcBef>
              <a:buClr>
                <a:srgbClr val="000000"/>
              </a:buClr>
              <a:buSzPct val="90000"/>
              <a:defRPr/>
            </a:pPr>
            <a:r>
              <a:rPr lang="fr-FR" altLang="fr-FR" sz="2200" dirty="0" smtClean="0"/>
              <a:t>Chaque intervenant au bord du bassin, dans une tenue adaptée en cas de besoin d’aller dans l’eau, en charge réelle de surveillance de son groupe</a:t>
            </a:r>
            <a:endParaRPr lang="fr-FR" altLang="fr-FR" sz="2200" dirty="0"/>
          </a:p>
          <a:p>
            <a:pPr algn="just">
              <a:spcBef>
                <a:spcPts val="2000"/>
              </a:spcBef>
              <a:buClr>
                <a:srgbClr val="000000"/>
              </a:buClr>
              <a:buSzPct val="90000"/>
              <a:defRPr/>
            </a:pPr>
            <a:r>
              <a:rPr lang="fr-FR" altLang="fr-FR" sz="2200" dirty="0" smtClean="0"/>
              <a:t>NB : Chaque </a:t>
            </a:r>
            <a:r>
              <a:rPr lang="fr-FR" altLang="fr-FR" sz="2200" dirty="0"/>
              <a:t>intervenant </a:t>
            </a:r>
            <a:r>
              <a:rPr lang="fr-FR" altLang="fr-FR" sz="2200" dirty="0" smtClean="0"/>
              <a:t>se </a:t>
            </a:r>
            <a:r>
              <a:rPr lang="fr-FR" altLang="fr-FR" sz="2200" dirty="0"/>
              <a:t>doit de suspendre ou d’interrompre immédiatement l’activité si les conditions de sécurité ne sont plus réunies.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0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Attention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Toujours avoir tous les élèves de son groupe sous les yeux ! Attention à son placement au bord du bassin !</a:t>
            </a:r>
          </a:p>
          <a:p>
            <a:r>
              <a:rPr lang="fr-FR" dirty="0" smtClean="0"/>
              <a:t>Compter les élèves de son groupe en permanence !</a:t>
            </a:r>
          </a:p>
          <a:p>
            <a:r>
              <a:rPr lang="fr-FR" dirty="0" smtClean="0"/>
              <a:t>Cibler les moments potentiellement dangereux et être très attentif dans ces moments : au tout début / à la toute fin de la séance / pendant les changements de situations…</a:t>
            </a:r>
          </a:p>
          <a:p>
            <a:r>
              <a:rPr lang="fr-FR" dirty="0" smtClean="0"/>
              <a:t>Connaître le POSS : plan d’organisation de la surveillance et des secours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Agir en « bon père/mère de famille »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procédure d’agrément </a:t>
            </a:r>
            <a:br>
              <a:rPr lang="fr-FR" dirty="0" smtClean="0"/>
            </a:br>
            <a:r>
              <a:rPr lang="fr-FR" dirty="0" smtClean="0"/>
              <a:t>de parent bénévole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913774" y="3095897"/>
            <a:ext cx="2521132" cy="147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Vérification de l’honorabilité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7122" y="3095894"/>
            <a:ext cx="2521132" cy="147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Agrément 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M. IA-DASEN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356006" y="3095895"/>
            <a:ext cx="2521132" cy="147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Validation des compétences (aujourd’hui !)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634890" y="3095896"/>
            <a:ext cx="2521132" cy="1476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Formation (aujourd’hui !)</a:t>
            </a:r>
            <a:endParaRPr lang="fr-FR" sz="24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200400" y="3833945"/>
            <a:ext cx="71845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667819" y="3833945"/>
            <a:ext cx="71845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968475" y="3833945"/>
            <a:ext cx="71845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validation de vos compétences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Suivi de cette formation</a:t>
            </a:r>
          </a:p>
          <a:p>
            <a:r>
              <a:rPr lang="fr-FR" dirty="0" smtClean="0"/>
              <a:t>Test pratique : l’attestation de savoir nager en sécurité (attendu de fin de cycle 3) 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4" y="3457225"/>
            <a:ext cx="11913326" cy="2007403"/>
          </a:xfrm>
          <a:prstGeom prst="rect">
            <a:avLst/>
          </a:prstGeom>
        </p:spPr>
      </p:pic>
      <p:sp>
        <p:nvSpPr>
          <p:cNvPr id="5" name="Double flèche horizontale 4"/>
          <p:cNvSpPr/>
          <p:nvPr/>
        </p:nvSpPr>
        <p:spPr>
          <a:xfrm>
            <a:off x="627017" y="5510347"/>
            <a:ext cx="11247120" cy="561703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25 m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 des séances à animer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6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pédagogique départemental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En cours de révision pour intégrer l’aisance aquatique (4-6 ans)</a:t>
            </a:r>
          </a:p>
          <a:p>
            <a:r>
              <a:rPr lang="fr-FR" dirty="0" smtClean="0"/>
              <a:t>7 étapes</a:t>
            </a:r>
          </a:p>
          <a:p>
            <a:r>
              <a:rPr lang="fr-FR" dirty="0" smtClean="0"/>
              <a:t>Des tests à la fin de chaque étape</a:t>
            </a:r>
          </a:p>
          <a:p>
            <a:r>
              <a:rPr lang="fr-FR" dirty="0" smtClean="0"/>
              <a:t>Des contenus ciblés par étape</a:t>
            </a:r>
          </a:p>
          <a:p>
            <a:r>
              <a:rPr lang="fr-FR" dirty="0" smtClean="0"/>
              <a:t>Des groupes de niveau à la piscine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Cf</a:t>
            </a:r>
            <a:r>
              <a:rPr lang="fr-FR" dirty="0" smtClean="0">
                <a:sym typeface="Wingdings" panose="05000000000000000000" pitchFamily="2" charset="2"/>
              </a:rPr>
              <a:t> site internet : circo25.eps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23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L’adaptation à chaque bassin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Un projet pédagogique a été défini pour chaque bassin, en lien avec la direction de la piscine et la </a:t>
            </a:r>
            <a:r>
              <a:rPr lang="fr-FR" dirty="0" err="1" smtClean="0"/>
              <a:t>dsden</a:t>
            </a:r>
            <a:r>
              <a:rPr lang="fr-FR" dirty="0" smtClean="0"/>
              <a:t> (</a:t>
            </a:r>
            <a:r>
              <a:rPr lang="fr-FR" dirty="0" err="1" smtClean="0"/>
              <a:t>cpc</a:t>
            </a:r>
            <a:r>
              <a:rPr lang="fr-FR" dirty="0" smtClean="0"/>
              <a:t>, </a:t>
            </a:r>
            <a:r>
              <a:rPr lang="fr-FR" dirty="0" err="1" smtClean="0"/>
              <a:t>cpd</a:t>
            </a:r>
            <a:r>
              <a:rPr lang="fr-FR" dirty="0" smtClean="0"/>
              <a:t>)</a:t>
            </a:r>
          </a:p>
          <a:p>
            <a:r>
              <a:rPr lang="fr-FR" dirty="0" smtClean="0"/>
              <a:t>S’appuyer sur celui-ci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8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tous les cas…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Rencontrer l’enseignant avant le module à la piscine pour définir avec lui les modalités et les contenus.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6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études de cas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contraintes </a:t>
            </a:r>
            <a:r>
              <a:rPr lang="fr-FR" dirty="0" smtClean="0"/>
              <a:t>règlementaires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91840" cy="1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L’enseignant vous alloue le groupe débutant or votre enfant est dans un autre groupe. Vous désirez changer…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27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Un enfant de votre groupe est pénible. Que faire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59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Un enfant de votre groupe a envie de faire pipi au milieu de la séance. Que faire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128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Vous encadrez la première séance pour des débutants. Pouvez-vous aller dans l’eau avec les enfants pour les rassurer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6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L’enseignant vous demande de faire passer les tests et éventuellement l’attestation du savoir nager en sécurité. Le pouvez-vous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40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…..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765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questions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Merci de votre attention.</a:t>
            </a:r>
          </a:p>
          <a:p>
            <a:r>
              <a:rPr lang="fr-FR" dirty="0" smtClean="0"/>
              <a:t>Pour me contacter : ………………………………..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8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852007"/>
            <a:ext cx="10364451" cy="1596177"/>
          </a:xfrm>
        </p:spPr>
        <p:txBody>
          <a:bodyPr/>
          <a:lstStyle/>
          <a:p>
            <a:r>
              <a:rPr lang="fr-FR" dirty="0" smtClean="0"/>
              <a:t>Les programmes d’EPS à l’école (2015, 2021)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altLang="fr-FR" b="1" dirty="0"/>
              <a:t>« La natation scolaire fait partie intégrante des programmes d’enseignement de l’école ce qui lui confère un caractère </a:t>
            </a:r>
            <a:r>
              <a:rPr lang="fr-FR" altLang="fr-FR" b="1" u="sng" dirty="0"/>
              <a:t>obligatoire</a:t>
            </a:r>
            <a:r>
              <a:rPr lang="fr-FR" altLang="fr-FR" dirty="0"/>
              <a:t>. </a:t>
            </a:r>
            <a:r>
              <a:rPr lang="fr-FR" altLang="fr-FR" dirty="0" smtClean="0"/>
              <a:t>»</a:t>
            </a:r>
          </a:p>
          <a:p>
            <a:pPr marL="0" indent="0">
              <a:buNone/>
            </a:pPr>
            <a:endParaRPr lang="fr-FR" altLang="fr-FR" dirty="0"/>
          </a:p>
          <a:p>
            <a:pPr>
              <a:buFontTx/>
              <a:buChar char="-"/>
            </a:pPr>
            <a:r>
              <a:rPr lang="fr-FR" altLang="fr-FR" dirty="0" smtClean="0"/>
              <a:t>un à deux Modules au cycle 2 (CP à CE2)</a:t>
            </a:r>
          </a:p>
          <a:p>
            <a:pPr>
              <a:buFontTx/>
              <a:buChar char="-"/>
            </a:pPr>
            <a:r>
              <a:rPr lang="fr-FR" altLang="fr-FR" dirty="0" smtClean="0"/>
              <a:t>un module par an en cycle 3 (CM1/CM2)</a:t>
            </a:r>
          </a:p>
          <a:p>
            <a:pPr>
              <a:buFontTx/>
              <a:buChar char="-"/>
            </a:pPr>
            <a:r>
              <a:rPr lang="fr-FR" altLang="fr-FR" dirty="0" smtClean="0"/>
              <a:t>Attestation du savoir-nager en sécurité à la fin du cycle 3 (CM1/CM2/6</a:t>
            </a:r>
            <a:r>
              <a:rPr lang="fr-FR" altLang="fr-FR" baseline="30000" dirty="0" smtClean="0"/>
              <a:t>ème</a:t>
            </a:r>
            <a:r>
              <a:rPr lang="fr-FR" altLang="fr-FR" dirty="0" smtClean="0"/>
              <a:t>)</a:t>
            </a:r>
          </a:p>
          <a:p>
            <a:pPr>
              <a:buFontTx/>
              <a:buChar char="-"/>
            </a:pPr>
            <a:r>
              <a:rPr lang="fr-FR" altLang="fr-FR" dirty="0" smtClean="0"/>
              <a:t>(aisance aquatique maternelle : déploiement 2023 ?)</a:t>
            </a:r>
            <a:endParaRPr lang="fr-FR" altLang="fr-FR" dirty="0"/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91840" cy="1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7" y="951279"/>
            <a:ext cx="10364451" cy="1596177"/>
          </a:xfrm>
        </p:spPr>
        <p:txBody>
          <a:bodyPr/>
          <a:lstStyle/>
          <a:p>
            <a:r>
              <a:rPr lang="fr-FR" dirty="0"/>
              <a:t>Décret, arrêté et note de service du 28/02/22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13774" y="2175864"/>
            <a:ext cx="10363826" cy="3615336"/>
          </a:xfrm>
        </p:spPr>
        <p:txBody>
          <a:bodyPr/>
          <a:lstStyle/>
          <a:p>
            <a:r>
              <a:rPr lang="fr-FR" dirty="0" smtClean="0"/>
              <a:t>Contexte : plan national « prévention noyades » : environ 1000 noyades par an, ¼ sont mortelles, 1</a:t>
            </a:r>
            <a:r>
              <a:rPr lang="fr-FR" baseline="30000" dirty="0" smtClean="0"/>
              <a:t>ère</a:t>
            </a:r>
            <a:r>
              <a:rPr lang="fr-FR" dirty="0" smtClean="0"/>
              <a:t> cause de mortalité chez les moins de 25 ans</a:t>
            </a:r>
          </a:p>
          <a:p>
            <a:endParaRPr lang="fr-FR" dirty="0" smtClean="0"/>
          </a:p>
          <a:p>
            <a:r>
              <a:rPr lang="fr-FR" dirty="0" smtClean="0"/>
              <a:t>Progressivité de l’apprentissage du savoir-nager en sécurité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91840" cy="1224584"/>
          </a:xfrm>
          <a:prstGeom prst="rect">
            <a:avLst/>
          </a:prstGeom>
        </p:spPr>
      </p:pic>
      <p:sp>
        <p:nvSpPr>
          <p:cNvPr id="4" name="Espace réservé du contenu 3"/>
          <p:cNvSpPr txBox="1">
            <a:spLocks/>
          </p:cNvSpPr>
          <p:nvPr/>
        </p:nvSpPr>
        <p:spPr>
          <a:xfrm>
            <a:off x="913775" y="2367092"/>
            <a:ext cx="10363825" cy="34241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29" y="4079145"/>
            <a:ext cx="9535885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L’encadrement des élèves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1" y="1234342"/>
            <a:ext cx="11671309" cy="440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299063" y="5728062"/>
            <a:ext cx="7498079" cy="1058091"/>
            <a:chOff x="2299063" y="5728062"/>
            <a:chExt cx="7498079" cy="1058091"/>
          </a:xfrm>
        </p:grpSpPr>
        <p:sp>
          <p:nvSpPr>
            <p:cNvPr id="5" name="Flèche droite rayée 4"/>
            <p:cNvSpPr/>
            <p:nvPr/>
          </p:nvSpPr>
          <p:spPr>
            <a:xfrm>
              <a:off x="2299063" y="5904411"/>
              <a:ext cx="2508068" cy="705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807131" y="5728062"/>
              <a:ext cx="4990011" cy="1058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/>
                <a:t>Besoin d’encadrants !!</a:t>
              </a:r>
              <a:endParaRPr lang="fr-FR" sz="28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69817" y="2286000"/>
            <a:ext cx="11469189" cy="600892"/>
            <a:chOff x="169817" y="2286000"/>
            <a:chExt cx="11469189" cy="600892"/>
          </a:xfrm>
        </p:grpSpPr>
        <p:sp>
          <p:nvSpPr>
            <p:cNvPr id="8" name="Rectangle 7"/>
            <p:cNvSpPr/>
            <p:nvPr/>
          </p:nvSpPr>
          <p:spPr>
            <a:xfrm>
              <a:off x="8255726" y="2286000"/>
              <a:ext cx="3383280" cy="30044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28575">
                  <a:solidFill>
                    <a:schemeClr val="accent1"/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9817" y="2586446"/>
              <a:ext cx="1123406" cy="30044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 w="28575">
                  <a:solidFill>
                    <a:schemeClr val="accent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2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rôles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291840" cy="1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 txBox="1">
            <a:spLocks noChangeArrowheads="1"/>
          </p:cNvSpPr>
          <p:nvPr/>
        </p:nvSpPr>
        <p:spPr bwMode="auto">
          <a:xfrm>
            <a:off x="4129101" y="2723813"/>
            <a:ext cx="3958672" cy="2669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0000" tIns="46800" rIns="90000" bIns="468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Le maître-nageur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Responsable d’un groupe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(enseignement et sécu)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 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8" name="Oval 5"/>
          <p:cNvSpPr txBox="1">
            <a:spLocks noChangeArrowheads="1"/>
          </p:cNvSpPr>
          <p:nvPr/>
        </p:nvSpPr>
        <p:spPr bwMode="auto">
          <a:xfrm>
            <a:off x="330301" y="3858312"/>
            <a:ext cx="3958672" cy="2669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0000" tIns="46800" rIns="90000" bIns="468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Le parent agréé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Responsable d’un groupe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(enseignement et sécu)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 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9" name="Oval 5"/>
          <p:cNvSpPr txBox="1">
            <a:spLocks noChangeArrowheads="1"/>
          </p:cNvSpPr>
          <p:nvPr/>
        </p:nvSpPr>
        <p:spPr bwMode="auto">
          <a:xfrm>
            <a:off x="7432767" y="0"/>
            <a:ext cx="4752390" cy="2669176"/>
          </a:xfrm>
          <a:prstGeom prst="ellipse">
            <a:avLst/>
          </a:prstGeom>
          <a:solidFill>
            <a:schemeClr val="accent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0000" tIns="46800" rIns="90000" bIns="468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Le maître-nageur sauveteur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Responsable de la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Surveillance du bassin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Ne peut pas enseigner !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 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0" name="Oval 5"/>
          <p:cNvSpPr txBox="1">
            <a:spLocks noChangeArrowheads="1"/>
          </p:cNvSpPr>
          <p:nvPr/>
        </p:nvSpPr>
        <p:spPr bwMode="auto">
          <a:xfrm>
            <a:off x="8233328" y="4188824"/>
            <a:ext cx="3958672" cy="2669176"/>
          </a:xfrm>
          <a:prstGeom prst="ellipse">
            <a:avLst/>
          </a:prstGeom>
          <a:solidFill>
            <a:schemeClr val="accent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0000" tIns="46800" rIns="90000" bIns="468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L’accompagnateur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Aide à la vie collective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(vestiaires, douches,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toilettes…)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 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3" name="Oval 5"/>
          <p:cNvSpPr txBox="1">
            <a:spLocks noChangeArrowheads="1"/>
          </p:cNvSpPr>
          <p:nvPr/>
        </p:nvSpPr>
        <p:spPr bwMode="auto">
          <a:xfrm>
            <a:off x="835398" y="727289"/>
            <a:ext cx="3958672" cy="2669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0000" tIns="46800" rIns="90000" bIns="468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449263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kern="1200" cap="all" baseline="0">
                <a:solidFill>
                  <a:srgbClr val="595959"/>
                </a:solidFill>
                <a:effectLst/>
                <a:latin typeface="Calisto MT" panose="0204060305050503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L’enseignant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Responsable du projet </a:t>
            </a:r>
            <a:r>
              <a:rPr lang="fr-FR" altLang="fr-F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péda</a:t>
            </a: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De la classe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Responsable d’un groupe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(enseignement et sécu)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 </a:t>
            </a:r>
            <a:endParaRPr lang="fr-FR" altLang="fr-FR" sz="12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33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sécurité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8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377</TotalTime>
  <Words>647</Words>
  <Application>Microsoft Office PowerPoint</Application>
  <PresentationFormat>Grand écran</PresentationFormat>
  <Paragraphs>89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Microsoft YaHei</vt:lpstr>
      <vt:lpstr>Arial</vt:lpstr>
      <vt:lpstr>Times New Roman</vt:lpstr>
      <vt:lpstr>Tw Cen MT</vt:lpstr>
      <vt:lpstr>Wingdings</vt:lpstr>
      <vt:lpstr>Ronds dans l’eau</vt:lpstr>
      <vt:lpstr>Formation des parents bénévoles – natation</vt:lpstr>
      <vt:lpstr>Les contraintes règlementaires</vt:lpstr>
      <vt:lpstr>Les programmes d’EPS à l’école (2015, 2021)</vt:lpstr>
      <vt:lpstr>Décret, arrêté et note de service du 28/02/22 </vt:lpstr>
      <vt:lpstr>L’encadrement des élèves</vt:lpstr>
      <vt:lpstr>Présentation PowerPoint</vt:lpstr>
      <vt:lpstr>Les rôles</vt:lpstr>
      <vt:lpstr>Présentation PowerPoint</vt:lpstr>
      <vt:lpstr>La sécurité</vt:lpstr>
      <vt:lpstr>Aucun enfant dans l’eau sans :</vt:lpstr>
      <vt:lpstr>Attention :</vt:lpstr>
      <vt:lpstr>La procédure d’agrément  de parent bénévole</vt:lpstr>
      <vt:lpstr>Présentation PowerPoint</vt:lpstr>
      <vt:lpstr>La validation de vos compétences</vt:lpstr>
      <vt:lpstr>Le contenu des séances à animer</vt:lpstr>
      <vt:lpstr>Le projet pédagogique départemental</vt:lpstr>
      <vt:lpstr>L’adaptation à chaque bassin</vt:lpstr>
      <vt:lpstr>Dans tous les cas…</vt:lpstr>
      <vt:lpstr>Quelques études de cas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parents bénévoles – natation</dc:title>
  <dc:creator>Utilisateur Windows</dc:creator>
  <cp:lastModifiedBy>Utilisateur Windows</cp:lastModifiedBy>
  <cp:revision>20</cp:revision>
  <dcterms:created xsi:type="dcterms:W3CDTF">2022-03-25T13:08:26Z</dcterms:created>
  <dcterms:modified xsi:type="dcterms:W3CDTF">2022-03-31T14:11:55Z</dcterms:modified>
</cp:coreProperties>
</file>